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4" r:id="rId5"/>
    <p:sldId id="267" r:id="rId6"/>
    <p:sldId id="259" r:id="rId7"/>
    <p:sldId id="261" r:id="rId8"/>
    <p:sldId id="262" r:id="rId9"/>
    <p:sldId id="263" r:id="rId10"/>
    <p:sldId id="260"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70"/>
    <p:restoredTop sz="94629"/>
  </p:normalViewPr>
  <p:slideViewPr>
    <p:cSldViewPr>
      <p:cViewPr varScale="1">
        <p:scale>
          <a:sx n="108" d="100"/>
          <a:sy n="108" d="100"/>
        </p:scale>
        <p:origin x="220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D8F05-4848-4707-8F99-F91108F8A1E1}" type="datetimeFigureOut">
              <a:rPr lang="en-US" smtClean="0"/>
              <a:t>5/9/20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16CD7B-859D-4E4E-98C1-3E253500B03E}" type="slidenum">
              <a:rPr lang="en-IN" smtClean="0"/>
              <a:t>‹#›</a:t>
            </a:fld>
            <a:endParaRPr lang="en-IN"/>
          </a:p>
        </p:txBody>
      </p:sp>
    </p:spTree>
    <p:extLst>
      <p:ext uri="{BB962C8B-B14F-4D97-AF65-F5344CB8AC3E}">
        <p14:creationId xmlns:p14="http://schemas.microsoft.com/office/powerpoint/2010/main" val="980251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dirty="0"/>
              <a:t>Foster parents have to send their beneficiary child of 3 to 6 years of age, in </a:t>
            </a:r>
            <a:r>
              <a:rPr lang="en-US" dirty="0" err="1"/>
              <a:t>anganwadis</a:t>
            </a:r>
            <a:r>
              <a:rPr lang="en-US" dirty="0"/>
              <a:t> and provide compulsory school education for child whose age is more than 6</a:t>
            </a:r>
          </a:p>
          <a:p>
            <a:pPr algn="just"/>
            <a:r>
              <a:rPr lang="en-US" dirty="0"/>
              <a:t>If a child's study gets stopped, then benefit will not be given. </a:t>
            </a:r>
          </a:p>
          <a:p>
            <a:pPr algn="just"/>
            <a:r>
              <a:rPr lang="en-US" dirty="0"/>
              <a:t>For the children going to </a:t>
            </a:r>
            <a:r>
              <a:rPr lang="en-US" dirty="0" err="1"/>
              <a:t>Aanganwadi</a:t>
            </a:r>
            <a:r>
              <a:rPr lang="en-US" dirty="0"/>
              <a:t>, certificate of relevant program officer of ICDS and certificate of affiliated school for children going to school need to be submitted every year by 15th July</a:t>
            </a:r>
            <a:endParaRPr lang="en-IN" dirty="0"/>
          </a:p>
        </p:txBody>
      </p:sp>
      <p:sp>
        <p:nvSpPr>
          <p:cNvPr id="4" name="Slide Number Placeholder 3"/>
          <p:cNvSpPr>
            <a:spLocks noGrp="1"/>
          </p:cNvSpPr>
          <p:nvPr>
            <p:ph type="sldNum" sz="quarter" idx="10"/>
          </p:nvPr>
        </p:nvSpPr>
        <p:spPr/>
        <p:txBody>
          <a:bodyPr/>
          <a:lstStyle/>
          <a:p>
            <a:fld id="{CC16CD7B-859D-4E4E-98C1-3E253500B03E}" type="slidenum">
              <a:rPr lang="en-IN" smtClean="0"/>
              <a:t>6</a:t>
            </a:fld>
            <a:endParaRPr lang="en-IN"/>
          </a:p>
        </p:txBody>
      </p:sp>
    </p:spTree>
    <p:extLst>
      <p:ext uri="{BB962C8B-B14F-4D97-AF65-F5344CB8AC3E}">
        <p14:creationId xmlns:p14="http://schemas.microsoft.com/office/powerpoint/2010/main" val="1741753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DA3EF466-95C7-4976-8455-BE07F632B511}" type="datetimeFigureOut">
              <a:rPr lang="en-US" smtClean="0"/>
              <a:pPr/>
              <a:t>5/9/20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A3EF466-95C7-4976-8455-BE07F632B511}" type="datetimeFigureOut">
              <a:rPr lang="en-US" smtClean="0"/>
              <a:pPr/>
              <a:t>5/9/20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A3EF466-95C7-4976-8455-BE07F632B511}" type="datetimeFigureOut">
              <a:rPr lang="en-US" smtClean="0"/>
              <a:pPr/>
              <a:t>5/9/20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A3EF466-95C7-4976-8455-BE07F632B511}" type="datetimeFigureOut">
              <a:rPr lang="en-US" smtClean="0"/>
              <a:pPr/>
              <a:t>5/9/20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3EF466-95C7-4976-8455-BE07F632B511}" type="datetimeFigureOut">
              <a:rPr lang="en-US" smtClean="0"/>
              <a:pPr/>
              <a:t>5/9/20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DA3EF466-95C7-4976-8455-BE07F632B511}" type="datetimeFigureOut">
              <a:rPr lang="en-US" smtClean="0"/>
              <a:pPr/>
              <a:t>5/9/20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DA3EF466-95C7-4976-8455-BE07F632B511}" type="datetimeFigureOut">
              <a:rPr lang="en-US" smtClean="0"/>
              <a:pPr/>
              <a:t>5/9/20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DA3EF466-95C7-4976-8455-BE07F632B511}" type="datetimeFigureOut">
              <a:rPr lang="en-US" smtClean="0"/>
              <a:pPr/>
              <a:t>5/9/20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3EF466-95C7-4976-8455-BE07F632B511}" type="datetimeFigureOut">
              <a:rPr lang="en-US" smtClean="0"/>
              <a:pPr/>
              <a:t>5/9/20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3EF466-95C7-4976-8455-BE07F632B511}" type="datetimeFigureOut">
              <a:rPr lang="en-US" smtClean="0"/>
              <a:pPr/>
              <a:t>5/9/20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3EF466-95C7-4976-8455-BE07F632B511}" type="datetimeFigureOut">
              <a:rPr lang="en-US" smtClean="0"/>
              <a:pPr/>
              <a:t>5/9/20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35031C-9E19-44C8-811C-68E39A4FDD9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3EF466-95C7-4976-8455-BE07F632B511}" type="datetimeFigureOut">
              <a:rPr lang="en-US" smtClean="0"/>
              <a:pPr/>
              <a:t>5/9/20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5031C-9E19-44C8-811C-68E39A4FDD9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a:solidFill>
            <a:schemeClr val="tx2">
              <a:lumMod val="60000"/>
              <a:lumOff val="40000"/>
            </a:schemeClr>
          </a:solidFill>
        </p:spPr>
        <p:txBody>
          <a:bodyPr/>
          <a:lstStyle/>
          <a:p>
            <a:r>
              <a:rPr lang="en-US" dirty="0">
                <a:solidFill>
                  <a:schemeClr val="bg1"/>
                </a:solidFill>
              </a:rPr>
              <a:t>Palak Mata Pita </a:t>
            </a:r>
            <a:r>
              <a:rPr lang="en-US" dirty="0" err="1">
                <a:solidFill>
                  <a:schemeClr val="bg1"/>
                </a:solidFill>
              </a:rPr>
              <a:t>Yojana</a:t>
            </a:r>
            <a:r>
              <a:rPr lang="en-US" dirty="0">
                <a:solidFill>
                  <a:schemeClr val="bg1"/>
                </a:solidFill>
              </a:rPr>
              <a:t>	</a:t>
            </a:r>
            <a:endParaRPr lang="en-IN" dirty="0">
              <a:solidFill>
                <a:schemeClr val="bg1"/>
              </a:solidFill>
            </a:endParaRPr>
          </a:p>
        </p:txBody>
      </p:sp>
      <p:sp>
        <p:nvSpPr>
          <p:cNvPr id="3" name="Subtitle 2"/>
          <p:cNvSpPr>
            <a:spLocks noGrp="1"/>
          </p:cNvSpPr>
          <p:nvPr>
            <p:ph type="subTitle" idx="1"/>
          </p:nvPr>
        </p:nvSpPr>
        <p:spPr>
          <a:xfrm>
            <a:off x="1371600" y="3886200"/>
            <a:ext cx="6400800" cy="1042998"/>
          </a:xfrm>
          <a:solidFill>
            <a:schemeClr val="accent1">
              <a:lumMod val="20000"/>
              <a:lumOff val="80000"/>
            </a:schemeClr>
          </a:solidFill>
        </p:spPr>
        <p:txBody>
          <a:bodyPr>
            <a:normAutofit/>
          </a:bodyPr>
          <a:lstStyle/>
          <a:p>
            <a:r>
              <a:rPr lang="en-US" dirty="0">
                <a:solidFill>
                  <a:schemeClr val="tx1"/>
                </a:solidFill>
              </a:rPr>
              <a:t>Gujarat</a:t>
            </a:r>
          </a:p>
        </p:txBody>
      </p:sp>
      <p:pic>
        <p:nvPicPr>
          <p:cNvPr id="4" name="Picture 7"/>
          <p:cNvPicPr>
            <a:picLocks noChangeAspect="1" noChangeArrowheads="1"/>
          </p:cNvPicPr>
          <p:nvPr/>
        </p:nvPicPr>
        <p:blipFill>
          <a:blip r:embed="rId2"/>
          <a:srcRect/>
          <a:stretch>
            <a:fillRect/>
          </a:stretch>
        </p:blipFill>
        <p:spPr bwMode="auto">
          <a:xfrm>
            <a:off x="6929454" y="357166"/>
            <a:ext cx="1390648" cy="1261592"/>
          </a:xfrm>
          <a:prstGeom prst="rect">
            <a:avLst/>
          </a:prstGeom>
          <a:noFill/>
          <a:ln w="9525">
            <a:noFill/>
            <a:miter lim="800000"/>
            <a:headEnd/>
            <a:tailEnd/>
          </a:ln>
        </p:spPr>
      </p:pic>
      <p:pic>
        <p:nvPicPr>
          <p:cNvPr id="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72779"/>
            <a:ext cx="1606551" cy="163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lumMod val="60000"/>
              <a:lumOff val="40000"/>
            </a:schemeClr>
          </a:solidFill>
        </p:spPr>
        <p:txBody>
          <a:bodyPr/>
          <a:lstStyle/>
          <a:p>
            <a:r>
              <a:rPr lang="en-US" dirty="0">
                <a:solidFill>
                  <a:schemeClr val="bg1"/>
                </a:solidFill>
              </a:rPr>
              <a:t>Monitoring mechanism </a:t>
            </a:r>
            <a:endParaRPr lang="en-IN" dirty="0">
              <a:solidFill>
                <a:schemeClr val="bg1"/>
              </a:solidFill>
            </a:endParaRPr>
          </a:p>
        </p:txBody>
      </p:sp>
      <p:sp>
        <p:nvSpPr>
          <p:cNvPr id="3" name="Content Placeholder 2"/>
          <p:cNvSpPr>
            <a:spLocks noGrp="1"/>
          </p:cNvSpPr>
          <p:nvPr>
            <p:ph idx="1"/>
          </p:nvPr>
        </p:nvSpPr>
        <p:spPr/>
        <p:txBody>
          <a:bodyPr>
            <a:normAutofit fontScale="70000" lnSpcReduction="20000"/>
          </a:bodyPr>
          <a:lstStyle/>
          <a:p>
            <a:pPr algn="just"/>
            <a:r>
              <a:rPr lang="en-IN" dirty="0"/>
              <a:t>The government carries out surveys at regular intervals to identify such children and also monitor the health and education of these children through DCPUs </a:t>
            </a:r>
          </a:p>
          <a:p>
            <a:r>
              <a:rPr lang="en-IN" dirty="0"/>
              <a:t>To reach more numbers of children under this scheme, the DCPU team members participates in the CRC and BRC teacher’s training program.</a:t>
            </a:r>
          </a:p>
          <a:p>
            <a:r>
              <a:rPr lang="en-IN" dirty="0"/>
              <a:t>Meetings with ICDS functionaries are being  organised at the Taluka level to provide information about Foster Care Scheme.</a:t>
            </a:r>
          </a:p>
          <a:p>
            <a:r>
              <a:rPr lang="en-IN" dirty="0"/>
              <a:t>DCPU take assurance from the parents on 20 rupees stamp paper that they will not drag their children into marriage at early age and they will ensure that children complete their study.</a:t>
            </a:r>
          </a:p>
          <a:p>
            <a:pPr algn="just"/>
            <a:r>
              <a:rPr lang="en-US" dirty="0"/>
              <a:t>Home visits by DCPUs </a:t>
            </a:r>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lumMod val="60000"/>
              <a:lumOff val="40000"/>
            </a:schemeClr>
          </a:solidFill>
        </p:spPr>
        <p:txBody>
          <a:bodyPr/>
          <a:lstStyle/>
          <a:p>
            <a:r>
              <a:rPr lang="en-US" dirty="0">
                <a:solidFill>
                  <a:schemeClr val="bg1"/>
                </a:solidFill>
              </a:rPr>
              <a:t>Way Forward</a:t>
            </a:r>
            <a:endParaRPr lang="en-IN" dirty="0">
              <a:solidFill>
                <a:schemeClr val="bg1"/>
              </a:solidFill>
            </a:endParaRPr>
          </a:p>
        </p:txBody>
      </p:sp>
      <p:sp>
        <p:nvSpPr>
          <p:cNvPr id="3" name="Content Placeholder 2"/>
          <p:cNvSpPr>
            <a:spLocks noGrp="1"/>
          </p:cNvSpPr>
          <p:nvPr>
            <p:ph idx="1"/>
          </p:nvPr>
        </p:nvSpPr>
        <p:spPr/>
        <p:txBody>
          <a:bodyPr/>
          <a:lstStyle/>
          <a:p>
            <a:r>
              <a:rPr lang="en-IN" dirty="0"/>
              <a:t>Plan to create awareness to popularise the scheme in small towns and villages.</a:t>
            </a:r>
          </a:p>
          <a:p>
            <a:r>
              <a:rPr lang="en-US" dirty="0"/>
              <a:t>Evaluation of the </a:t>
            </a:r>
            <a:r>
              <a:rPr lang="en-US" dirty="0" err="1"/>
              <a:t>Palak</a:t>
            </a:r>
            <a:r>
              <a:rPr lang="en-US" dirty="0"/>
              <a:t> Mata Pita </a:t>
            </a:r>
            <a:r>
              <a:rPr lang="en-US" dirty="0" err="1"/>
              <a:t>Yojna</a:t>
            </a:r>
            <a:r>
              <a:rPr lang="en-US" dirty="0"/>
              <a:t> </a:t>
            </a:r>
            <a:endParaRPr lang="en-IN"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14620"/>
            <a:ext cx="9144000" cy="1143000"/>
          </a:xfrm>
          <a:solidFill>
            <a:schemeClr val="tx2">
              <a:lumMod val="60000"/>
              <a:lumOff val="40000"/>
            </a:schemeClr>
          </a:solidFill>
        </p:spPr>
        <p:txBody>
          <a:bodyPr/>
          <a:lstStyle/>
          <a:p>
            <a:r>
              <a:rPr lang="en-US" dirty="0">
                <a:solidFill>
                  <a:schemeClr val="bg1"/>
                </a:solidFill>
              </a:rPr>
              <a:t>Thank You</a:t>
            </a:r>
            <a:endParaRPr lang="en-IN"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lumMod val="60000"/>
              <a:lumOff val="40000"/>
            </a:schemeClr>
          </a:solidFill>
        </p:spPr>
        <p:txBody>
          <a:bodyPr/>
          <a:lstStyle/>
          <a:p>
            <a:r>
              <a:rPr lang="en-US" dirty="0">
                <a:solidFill>
                  <a:schemeClr val="bg1"/>
                </a:solidFill>
              </a:rPr>
              <a:t>About Palak Mata Pita Yojna</a:t>
            </a:r>
            <a:endParaRPr lang="en-IN" dirty="0">
              <a:solidFill>
                <a:schemeClr val="bg1"/>
              </a:solidFill>
            </a:endParaRPr>
          </a:p>
        </p:txBody>
      </p:sp>
      <p:sp>
        <p:nvSpPr>
          <p:cNvPr id="3" name="Content Placeholder 2"/>
          <p:cNvSpPr>
            <a:spLocks noGrp="1"/>
          </p:cNvSpPr>
          <p:nvPr>
            <p:ph idx="1"/>
          </p:nvPr>
        </p:nvSpPr>
        <p:spPr/>
        <p:txBody>
          <a:bodyPr>
            <a:normAutofit lnSpcReduction="10000"/>
          </a:bodyPr>
          <a:lstStyle/>
          <a:p>
            <a:pPr algn="just"/>
            <a:r>
              <a:rPr lang="en-IN" dirty="0"/>
              <a:t>Pioneering role in providing a domestic environment to orphan children in Gujarat started in 1978.</a:t>
            </a:r>
          </a:p>
          <a:p>
            <a:pPr algn="just"/>
            <a:r>
              <a:rPr lang="en-IN" dirty="0"/>
              <a:t>In 2001, State Government revised a scheme, which is now offering financial assistance to many thousands of orphan children in the state.</a:t>
            </a:r>
          </a:p>
          <a:p>
            <a:pPr algn="just"/>
            <a:r>
              <a:rPr lang="en-IN" dirty="0"/>
              <a:t>The scheme was launched with the aim to provide a protective cover for orphan children.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lumMod val="60000"/>
              <a:lumOff val="40000"/>
            </a:schemeClr>
          </a:solidFill>
        </p:spPr>
        <p:txBody>
          <a:bodyPr/>
          <a:lstStyle/>
          <a:p>
            <a:r>
              <a:rPr lang="en-US" dirty="0">
                <a:solidFill>
                  <a:schemeClr val="bg1"/>
                </a:solidFill>
              </a:rPr>
              <a:t>Who can avail the scheme?</a:t>
            </a:r>
            <a:endParaRPr lang="en-IN" dirty="0">
              <a:solidFill>
                <a:schemeClr val="bg1"/>
              </a:solidFill>
            </a:endParaRPr>
          </a:p>
        </p:txBody>
      </p:sp>
      <p:sp>
        <p:nvSpPr>
          <p:cNvPr id="3" name="Content Placeholder 2"/>
          <p:cNvSpPr>
            <a:spLocks noGrp="1"/>
          </p:cNvSpPr>
          <p:nvPr>
            <p:ph idx="1"/>
          </p:nvPr>
        </p:nvSpPr>
        <p:spPr/>
        <p:txBody>
          <a:bodyPr>
            <a:normAutofit lnSpcReduction="10000"/>
          </a:bodyPr>
          <a:lstStyle/>
          <a:p>
            <a:pPr marL="514350" indent="-514350" algn="just">
              <a:buFont typeface="+mj-lt"/>
              <a:buAutoNum type="arabicPeriod"/>
            </a:pPr>
            <a:r>
              <a:rPr lang="en-US" dirty="0"/>
              <a:t>All orphan children from 0 to 18 years of age living in the State of Gujarat whose parents are died.</a:t>
            </a:r>
          </a:p>
          <a:p>
            <a:pPr marL="514350" indent="-514350" algn="just">
              <a:buFont typeface="+mj-lt"/>
              <a:buAutoNum type="arabicPeriod"/>
            </a:pPr>
            <a:r>
              <a:rPr lang="en-US" dirty="0"/>
              <a:t>The children whose father is dead and the mother has remarried.</a:t>
            </a:r>
          </a:p>
          <a:p>
            <a:pPr marL="514350" indent="-514350" algn="just">
              <a:buFont typeface="+mj-lt"/>
              <a:buAutoNum type="arabicPeriod"/>
            </a:pPr>
            <a:r>
              <a:rPr lang="en-US" dirty="0"/>
              <a:t>The scheme started with financial assistance of Rs. 75/- per child/per month in 1978.</a:t>
            </a:r>
          </a:p>
          <a:p>
            <a:pPr marL="514350" indent="-514350" algn="just">
              <a:buFont typeface="+mj-lt"/>
              <a:buAutoNum type="arabicPeriod"/>
            </a:pPr>
            <a:r>
              <a:rPr lang="en-US" dirty="0"/>
              <a:t>Financial assistance has been increased from is Rs. 1000/- to Rs. 3000/</a:t>
            </a:r>
            <a:endParaRPr lang="en-IN"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tx2">
              <a:lumMod val="60000"/>
              <a:lumOff val="40000"/>
            </a:schemeClr>
          </a:solidFill>
        </p:spPr>
        <p:txBody>
          <a:bodyPr>
            <a:normAutofit/>
          </a:bodyPr>
          <a:lstStyle/>
          <a:p>
            <a:r>
              <a:rPr lang="en-US" sz="3400" dirty="0">
                <a:solidFill>
                  <a:schemeClr val="bg1"/>
                </a:solidFill>
              </a:rPr>
              <a:t>Financial Criteria requirements for Foster parents</a:t>
            </a:r>
            <a:endParaRPr lang="en-IN" sz="3400" dirty="0">
              <a:solidFill>
                <a:schemeClr val="bg1"/>
              </a:solidFill>
            </a:endParaRPr>
          </a:p>
        </p:txBody>
      </p:sp>
      <p:sp>
        <p:nvSpPr>
          <p:cNvPr id="3" name="Content Placeholder 2"/>
          <p:cNvSpPr>
            <a:spLocks noGrp="1"/>
          </p:cNvSpPr>
          <p:nvPr>
            <p:ph idx="1"/>
          </p:nvPr>
        </p:nvSpPr>
        <p:spPr/>
        <p:txBody>
          <a:bodyPr/>
          <a:lstStyle/>
          <a:p>
            <a:pPr marL="514350" indent="-514350" algn="just">
              <a:buFont typeface="+mj-lt"/>
              <a:buAutoNum type="arabicPeriod"/>
            </a:pPr>
            <a:r>
              <a:rPr lang="en-US" dirty="0"/>
              <a:t>The annual income of the foster parents having more than Rs. 27,000 in rural area </a:t>
            </a:r>
          </a:p>
          <a:p>
            <a:pPr marL="514350" indent="-514350" algn="just">
              <a:buFont typeface="+mj-lt"/>
              <a:buAutoNum type="arabicPeriod"/>
            </a:pPr>
            <a:r>
              <a:rPr lang="en-US" dirty="0"/>
              <a:t>More than Rs. 36,000 in urban area for that proof of </a:t>
            </a:r>
            <a:r>
              <a:rPr lang="en-US" dirty="0" err="1"/>
              <a:t>Mamlatdar</a:t>
            </a:r>
            <a:r>
              <a:rPr lang="en-US" dirty="0"/>
              <a:t> is required. </a:t>
            </a:r>
            <a:endParaRPr lang="en-IN"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4" y="0"/>
            <a:ext cx="9153694" cy="1143000"/>
          </a:xfrm>
          <a:solidFill>
            <a:schemeClr val="tx2">
              <a:lumMod val="60000"/>
              <a:lumOff val="40000"/>
            </a:schemeClr>
          </a:solidFill>
          <a:ln>
            <a:solidFill>
              <a:schemeClr val="accent1"/>
            </a:solidFill>
          </a:ln>
        </p:spPr>
        <p:txBody>
          <a:bodyPr/>
          <a:lstStyle/>
          <a:p>
            <a:r>
              <a:rPr lang="en-US" dirty="0">
                <a:solidFill>
                  <a:schemeClr val="bg1"/>
                </a:solidFill>
              </a:rPr>
              <a:t>Required Documents </a:t>
            </a:r>
          </a:p>
        </p:txBody>
      </p:sp>
      <p:sp>
        <p:nvSpPr>
          <p:cNvPr id="3" name="Content Placeholder 2"/>
          <p:cNvSpPr>
            <a:spLocks noGrp="1"/>
          </p:cNvSpPr>
          <p:nvPr>
            <p:ph idx="1"/>
          </p:nvPr>
        </p:nvSpPr>
        <p:spPr>
          <a:xfrm>
            <a:off x="179512" y="1268760"/>
            <a:ext cx="8964488" cy="5589240"/>
          </a:xfrm>
        </p:spPr>
        <p:txBody>
          <a:bodyPr>
            <a:noAutofit/>
          </a:bodyPr>
          <a:lstStyle/>
          <a:p>
            <a:r>
              <a:rPr lang="en-US" sz="2300" dirty="0" err="1"/>
              <a:t>બાળક</a:t>
            </a:r>
            <a:r>
              <a:rPr lang="en-US" sz="2300" dirty="0"/>
              <a:t> </a:t>
            </a:r>
            <a:r>
              <a:rPr lang="en-US" sz="2300" dirty="0" err="1"/>
              <a:t>નો</a:t>
            </a:r>
            <a:r>
              <a:rPr lang="en-US" sz="2300" dirty="0"/>
              <a:t> </a:t>
            </a:r>
            <a:r>
              <a:rPr lang="en-US" sz="2300" dirty="0" err="1"/>
              <a:t>જનમ</a:t>
            </a:r>
            <a:r>
              <a:rPr lang="en-US" sz="2300" dirty="0"/>
              <a:t> </a:t>
            </a:r>
            <a:r>
              <a:rPr lang="en-US" sz="2300" dirty="0" err="1"/>
              <a:t>તારીખનો</a:t>
            </a:r>
            <a:r>
              <a:rPr lang="en-US" sz="2300" dirty="0"/>
              <a:t> </a:t>
            </a:r>
            <a:r>
              <a:rPr lang="en-US" sz="2300" dirty="0" err="1"/>
              <a:t>દાખલો,આધારકાર્ડ,બે</a:t>
            </a:r>
            <a:r>
              <a:rPr lang="en-US" sz="2300" dirty="0"/>
              <a:t> </a:t>
            </a:r>
            <a:r>
              <a:rPr lang="en-US" sz="2300" dirty="0" err="1"/>
              <a:t>પાસપોટૅ</a:t>
            </a:r>
            <a:r>
              <a:rPr lang="en-US" sz="2300" dirty="0"/>
              <a:t> </a:t>
            </a:r>
            <a:r>
              <a:rPr lang="en-US" sz="2300" dirty="0" err="1"/>
              <a:t>સાઇજ</a:t>
            </a:r>
            <a:r>
              <a:rPr lang="en-US" sz="2300" dirty="0"/>
              <a:t> </a:t>
            </a:r>
            <a:r>
              <a:rPr lang="en-US" sz="2300" dirty="0" err="1"/>
              <a:t>ના</a:t>
            </a:r>
            <a:r>
              <a:rPr lang="en-US" sz="2300" dirty="0"/>
              <a:t> </a:t>
            </a:r>
            <a:r>
              <a:rPr lang="en-US" sz="2300" dirty="0" err="1"/>
              <a:t>ફોટો</a:t>
            </a:r>
            <a:r>
              <a:rPr lang="en-US" sz="2300" dirty="0"/>
              <a:t>  ( Birth Certificate, </a:t>
            </a:r>
            <a:r>
              <a:rPr lang="en-US" sz="2300" dirty="0" err="1"/>
              <a:t>Aadhar</a:t>
            </a:r>
            <a:r>
              <a:rPr lang="en-US" sz="2300" dirty="0"/>
              <a:t> Card and 2 Passport Size photos )</a:t>
            </a:r>
          </a:p>
          <a:p>
            <a:r>
              <a:rPr lang="en-US" sz="2300" dirty="0"/>
              <a:t> </a:t>
            </a:r>
            <a:r>
              <a:rPr lang="en-US" sz="2300" dirty="0" err="1"/>
              <a:t>બાળક</a:t>
            </a:r>
            <a:r>
              <a:rPr lang="en-US" sz="2300" dirty="0"/>
              <a:t> </a:t>
            </a:r>
            <a:r>
              <a:rPr lang="en-US" sz="2300" dirty="0" err="1"/>
              <a:t>નો</a:t>
            </a:r>
            <a:r>
              <a:rPr lang="en-US" sz="2300" dirty="0"/>
              <a:t> </a:t>
            </a:r>
            <a:r>
              <a:rPr lang="en-US" sz="2300" dirty="0" err="1"/>
              <a:t>પાલક</a:t>
            </a:r>
            <a:r>
              <a:rPr lang="en-US" sz="2300" dirty="0"/>
              <a:t> </a:t>
            </a:r>
            <a:r>
              <a:rPr lang="en-US" sz="2300" dirty="0" err="1"/>
              <a:t>માતાપિતા</a:t>
            </a:r>
            <a:r>
              <a:rPr lang="en-US" sz="2300" dirty="0"/>
              <a:t> </a:t>
            </a:r>
            <a:r>
              <a:rPr lang="en-US" sz="2300" dirty="0" err="1"/>
              <a:t>સાથેનો</a:t>
            </a:r>
            <a:r>
              <a:rPr lang="en-US" sz="2300" dirty="0"/>
              <a:t> </a:t>
            </a:r>
            <a:r>
              <a:rPr lang="en-US" sz="2300" dirty="0" err="1"/>
              <a:t>ફોટો</a:t>
            </a:r>
            <a:r>
              <a:rPr lang="en-US" sz="2300" dirty="0"/>
              <a:t> ( Child Photos with Parents  – Father and mother )</a:t>
            </a:r>
          </a:p>
          <a:p>
            <a:r>
              <a:rPr lang="en-US" sz="2300" dirty="0"/>
              <a:t> </a:t>
            </a:r>
            <a:r>
              <a:rPr lang="en-US" sz="2300" dirty="0" err="1"/>
              <a:t>આવકનોદાખલો</a:t>
            </a:r>
            <a:r>
              <a:rPr lang="en-US" sz="2300" dirty="0"/>
              <a:t> – Income Certificate of Care Tacker from Mamlatdar.</a:t>
            </a:r>
            <a:br>
              <a:rPr lang="en-US" sz="2300" dirty="0"/>
            </a:br>
            <a:r>
              <a:rPr lang="en-US" sz="2300" dirty="0"/>
              <a:t>(</a:t>
            </a:r>
            <a:r>
              <a:rPr lang="en-US" sz="2300" dirty="0" err="1"/>
              <a:t>મામલતદાર</a:t>
            </a:r>
            <a:r>
              <a:rPr lang="en-US" sz="2300" dirty="0"/>
              <a:t> </a:t>
            </a:r>
            <a:r>
              <a:rPr lang="en-US" sz="2300" dirty="0" err="1"/>
              <a:t>અથવા</a:t>
            </a:r>
            <a:r>
              <a:rPr lang="en-US" sz="2300" dirty="0"/>
              <a:t> </a:t>
            </a:r>
            <a:r>
              <a:rPr lang="en-US" sz="2300" dirty="0" err="1"/>
              <a:t>તાલુકા</a:t>
            </a:r>
            <a:r>
              <a:rPr lang="en-US" sz="2300" dirty="0"/>
              <a:t> </a:t>
            </a:r>
            <a:r>
              <a:rPr lang="en-US" sz="2300" dirty="0" err="1"/>
              <a:t>વિકાસ</a:t>
            </a:r>
            <a:r>
              <a:rPr lang="en-US" sz="2300" dirty="0"/>
              <a:t> </a:t>
            </a:r>
            <a:r>
              <a:rPr lang="en-US" sz="2300" dirty="0" err="1"/>
              <a:t>અધિકારીનો</a:t>
            </a:r>
            <a:r>
              <a:rPr lang="en-US" sz="2300" dirty="0"/>
              <a:t> 36000થી </a:t>
            </a:r>
            <a:r>
              <a:rPr lang="en-US" sz="2300" dirty="0" err="1"/>
              <a:t>વધુનો</a:t>
            </a:r>
            <a:r>
              <a:rPr lang="en-US" sz="2300" dirty="0"/>
              <a:t> </a:t>
            </a:r>
            <a:r>
              <a:rPr lang="en-US" sz="2300" dirty="0" err="1"/>
              <a:t>પાલક</a:t>
            </a:r>
            <a:r>
              <a:rPr lang="en-US" sz="2300" dirty="0"/>
              <a:t> </a:t>
            </a:r>
            <a:r>
              <a:rPr lang="en-US" sz="2300" dirty="0" err="1"/>
              <a:t>માતા</a:t>
            </a:r>
            <a:r>
              <a:rPr lang="en-US" sz="2300" dirty="0"/>
              <a:t> </a:t>
            </a:r>
            <a:r>
              <a:rPr lang="en-US" sz="2300" dirty="0" err="1"/>
              <a:t>અથવા</a:t>
            </a:r>
            <a:r>
              <a:rPr lang="en-US" sz="2300" dirty="0"/>
              <a:t> </a:t>
            </a:r>
            <a:r>
              <a:rPr lang="en-US" sz="2300" dirty="0" err="1"/>
              <a:t>પાલક</a:t>
            </a:r>
            <a:r>
              <a:rPr lang="en-US" sz="2300" dirty="0"/>
              <a:t> </a:t>
            </a:r>
            <a:r>
              <a:rPr lang="en-US" sz="2300" dirty="0" err="1"/>
              <a:t>પિતાના</a:t>
            </a:r>
            <a:r>
              <a:rPr lang="en-US" sz="2300" dirty="0"/>
              <a:t> </a:t>
            </a:r>
            <a:r>
              <a:rPr lang="en-US" sz="2300" dirty="0" err="1"/>
              <a:t>નામનો</a:t>
            </a:r>
            <a:r>
              <a:rPr lang="en-US" sz="2300" dirty="0"/>
              <a:t>)</a:t>
            </a:r>
          </a:p>
          <a:p>
            <a:r>
              <a:rPr lang="en-US" sz="2300" dirty="0"/>
              <a:t> </a:t>
            </a:r>
            <a:r>
              <a:rPr lang="en-US" sz="2300" dirty="0" err="1"/>
              <a:t>માતા</a:t>
            </a:r>
            <a:r>
              <a:rPr lang="en-US" sz="2300" dirty="0"/>
              <a:t> </a:t>
            </a:r>
            <a:r>
              <a:rPr lang="en-US" sz="2300" dirty="0" err="1"/>
              <a:t>અને</a:t>
            </a:r>
            <a:r>
              <a:rPr lang="en-US" sz="2300" dirty="0"/>
              <a:t> </a:t>
            </a:r>
            <a:r>
              <a:rPr lang="en-US" sz="2300" dirty="0" err="1"/>
              <a:t>પિતાના</a:t>
            </a:r>
            <a:r>
              <a:rPr lang="en-US" sz="2300" dirty="0"/>
              <a:t> </a:t>
            </a:r>
            <a:r>
              <a:rPr lang="en-US" sz="2300" dirty="0" err="1"/>
              <a:t>મરણના</a:t>
            </a:r>
            <a:r>
              <a:rPr lang="en-US" sz="2300" dirty="0"/>
              <a:t> </a:t>
            </a:r>
            <a:r>
              <a:rPr lang="en-US" sz="2300" dirty="0" err="1"/>
              <a:t>દાખલા</a:t>
            </a:r>
            <a:r>
              <a:rPr lang="en-US" sz="2300" dirty="0"/>
              <a:t> – Death Certificate of Father and Mother</a:t>
            </a:r>
          </a:p>
          <a:p>
            <a:r>
              <a:rPr lang="en-US" sz="2300" dirty="0"/>
              <a:t> </a:t>
            </a:r>
            <a:r>
              <a:rPr lang="en-US" sz="2300" dirty="0" err="1"/>
              <a:t>બાળકની</a:t>
            </a:r>
            <a:r>
              <a:rPr lang="en-US" sz="2300" dirty="0"/>
              <a:t> </a:t>
            </a:r>
            <a:r>
              <a:rPr lang="en-US" sz="2300" dirty="0" err="1"/>
              <a:t>બેંક</a:t>
            </a:r>
            <a:r>
              <a:rPr lang="en-US" sz="2300" dirty="0"/>
              <a:t> </a:t>
            </a:r>
            <a:r>
              <a:rPr lang="en-US" sz="2300" dirty="0" err="1"/>
              <a:t>પાસબુક</a:t>
            </a:r>
            <a:r>
              <a:rPr lang="en-US" sz="2300" dirty="0"/>
              <a:t> </a:t>
            </a:r>
            <a:r>
              <a:rPr lang="en-US" sz="2300" dirty="0" err="1"/>
              <a:t>નકલ</a:t>
            </a:r>
            <a:r>
              <a:rPr lang="en-US" sz="2300" dirty="0"/>
              <a:t> – Bank Passbook copy of child</a:t>
            </a:r>
          </a:p>
          <a:p>
            <a:r>
              <a:rPr lang="en-US" sz="2300" dirty="0"/>
              <a:t> </a:t>
            </a:r>
            <a:r>
              <a:rPr lang="en-US" sz="2300" dirty="0" err="1"/>
              <a:t>બાળકનો</a:t>
            </a:r>
            <a:r>
              <a:rPr lang="en-US" sz="2300" dirty="0"/>
              <a:t> </a:t>
            </a:r>
            <a:r>
              <a:rPr lang="en-US" sz="2300" dirty="0" err="1"/>
              <a:t>ચાલુ</a:t>
            </a:r>
            <a:r>
              <a:rPr lang="en-US" sz="2300" dirty="0"/>
              <a:t> </a:t>
            </a:r>
            <a:r>
              <a:rPr lang="en-US" sz="2300" dirty="0" err="1"/>
              <a:t>અભયાસનો</a:t>
            </a:r>
            <a:r>
              <a:rPr lang="en-US" sz="2300" dirty="0"/>
              <a:t> </a:t>
            </a:r>
            <a:r>
              <a:rPr lang="en-US" sz="2300" dirty="0" err="1"/>
              <a:t>દાખલો</a:t>
            </a:r>
            <a:r>
              <a:rPr lang="en-US" sz="2300" dirty="0"/>
              <a:t>(</a:t>
            </a:r>
            <a:r>
              <a:rPr lang="en-US" sz="2300" dirty="0" err="1"/>
              <a:t>શાળાના</a:t>
            </a:r>
            <a:r>
              <a:rPr lang="en-US" sz="2300" dirty="0"/>
              <a:t> </a:t>
            </a:r>
            <a:r>
              <a:rPr lang="en-US" sz="2300" dirty="0" err="1"/>
              <a:t>આચાયૅનૉ</a:t>
            </a:r>
            <a:r>
              <a:rPr lang="en-US" sz="2300" dirty="0"/>
              <a:t>) –  School Certificate from School Principle showing Continuous study  </a:t>
            </a:r>
          </a:p>
          <a:p>
            <a:r>
              <a:rPr lang="en-US" sz="2300" dirty="0"/>
              <a:t> </a:t>
            </a:r>
            <a:r>
              <a:rPr lang="en-US" sz="2300" dirty="0" err="1"/>
              <a:t>પાલક</a:t>
            </a:r>
            <a:r>
              <a:rPr lang="en-US" sz="2300" dirty="0"/>
              <a:t> </a:t>
            </a:r>
            <a:r>
              <a:rPr lang="en-US" sz="2300" dirty="0" err="1"/>
              <a:t>માતા</a:t>
            </a:r>
            <a:r>
              <a:rPr lang="en-US" sz="2300" dirty="0"/>
              <a:t> </a:t>
            </a:r>
            <a:r>
              <a:rPr lang="en-US" sz="2300" dirty="0" err="1"/>
              <a:t>અથવા</a:t>
            </a:r>
            <a:r>
              <a:rPr lang="en-US" sz="2300" dirty="0"/>
              <a:t> </a:t>
            </a:r>
            <a:r>
              <a:rPr lang="en-US" sz="2300" dirty="0" err="1"/>
              <a:t>પાલક</a:t>
            </a:r>
            <a:r>
              <a:rPr lang="en-US" sz="2300" dirty="0"/>
              <a:t> </a:t>
            </a:r>
            <a:r>
              <a:rPr lang="en-US" sz="2300" dirty="0" err="1"/>
              <a:t>પિતાના</a:t>
            </a:r>
            <a:r>
              <a:rPr lang="en-US" sz="2300" dirty="0"/>
              <a:t> </a:t>
            </a:r>
            <a:r>
              <a:rPr lang="en-US" sz="2300" dirty="0" err="1"/>
              <a:t>આધાર</a:t>
            </a:r>
            <a:r>
              <a:rPr lang="en-US" sz="2300" dirty="0"/>
              <a:t> </a:t>
            </a:r>
            <a:r>
              <a:rPr lang="en-US" sz="2300" dirty="0" err="1"/>
              <a:t>કાર્ડ</a:t>
            </a:r>
            <a:r>
              <a:rPr lang="en-US" sz="2300" dirty="0"/>
              <a:t>, </a:t>
            </a:r>
            <a:r>
              <a:rPr lang="en-US" sz="2300" dirty="0" err="1"/>
              <a:t>ચુંટણીકાર્ડ</a:t>
            </a:r>
            <a:r>
              <a:rPr lang="en-US" sz="2300" dirty="0"/>
              <a:t>, </a:t>
            </a:r>
            <a:r>
              <a:rPr lang="en-US" sz="2300" dirty="0" err="1"/>
              <a:t>રેશનકાર્ડ</a:t>
            </a:r>
            <a:r>
              <a:rPr lang="en-US" sz="2300" dirty="0"/>
              <a:t>, – Identity proof Of person who is taking care of such child’s</a:t>
            </a:r>
          </a:p>
          <a:p>
            <a:endParaRPr lang="en-US" sz="2300" dirty="0"/>
          </a:p>
        </p:txBody>
      </p:sp>
    </p:spTree>
    <p:extLst>
      <p:ext uri="{BB962C8B-B14F-4D97-AF65-F5344CB8AC3E}">
        <p14:creationId xmlns:p14="http://schemas.microsoft.com/office/powerpoint/2010/main" val="28885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lumMod val="60000"/>
              <a:lumOff val="40000"/>
            </a:schemeClr>
          </a:solidFill>
        </p:spPr>
        <p:txBody>
          <a:bodyPr/>
          <a:lstStyle/>
          <a:p>
            <a:r>
              <a:rPr lang="en-US" dirty="0">
                <a:solidFill>
                  <a:schemeClr val="bg1"/>
                </a:solidFill>
              </a:rPr>
              <a:t>Provisions of the Scheme</a:t>
            </a:r>
            <a:endParaRPr lang="en-IN" dirty="0">
              <a:solidFill>
                <a:schemeClr val="bg1"/>
              </a:solidFill>
            </a:endParaRPr>
          </a:p>
        </p:txBody>
      </p:sp>
      <p:sp>
        <p:nvSpPr>
          <p:cNvPr id="3" name="Content Placeholder 2"/>
          <p:cNvSpPr>
            <a:spLocks noGrp="1"/>
          </p:cNvSpPr>
          <p:nvPr>
            <p:ph idx="1"/>
          </p:nvPr>
        </p:nvSpPr>
        <p:spPr/>
        <p:txBody>
          <a:bodyPr>
            <a:normAutofit/>
          </a:bodyPr>
          <a:lstStyle/>
          <a:p>
            <a:pPr algn="just"/>
            <a:r>
              <a:rPr lang="en-IN" sz="3000" dirty="0"/>
              <a:t>Children having age of more than six years must be enrolled in school.</a:t>
            </a:r>
          </a:p>
          <a:p>
            <a:pPr algn="just"/>
            <a:r>
              <a:rPr lang="en-IN" sz="3000" dirty="0"/>
              <a:t> If child discontinue education, the assistance of scheme will be stopped.</a:t>
            </a:r>
          </a:p>
          <a:p>
            <a:pPr algn="just"/>
            <a:r>
              <a:rPr lang="en-IN" sz="3000" dirty="0"/>
              <a:t> For children going to </a:t>
            </a:r>
            <a:r>
              <a:rPr lang="en-IN" sz="3000" dirty="0" err="1"/>
              <a:t>Anganwadi</a:t>
            </a:r>
            <a:r>
              <a:rPr lang="en-IN" sz="3000" dirty="0"/>
              <a:t> and for children going to school, certificate of programme officer and Principal respectively should be submitted every year.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lumMod val="60000"/>
              <a:lumOff val="40000"/>
            </a:schemeClr>
          </a:solidFill>
        </p:spPr>
        <p:txBody>
          <a:bodyPr/>
          <a:lstStyle/>
          <a:p>
            <a:r>
              <a:rPr lang="en-US" dirty="0">
                <a:solidFill>
                  <a:schemeClr val="bg1"/>
                </a:solidFill>
              </a:rPr>
              <a:t>Implementation</a:t>
            </a:r>
            <a:r>
              <a:rPr lang="en-US" dirty="0"/>
              <a:t> </a:t>
            </a:r>
            <a:r>
              <a:rPr lang="en-US" dirty="0">
                <a:solidFill>
                  <a:schemeClr val="bg1"/>
                </a:solidFill>
              </a:rPr>
              <a:t>mechanisms</a:t>
            </a:r>
            <a:endParaRPr lang="en-IN" dirty="0">
              <a:solidFill>
                <a:schemeClr val="bg1"/>
              </a:solidFill>
            </a:endParaRPr>
          </a:p>
        </p:txBody>
      </p:sp>
      <p:sp>
        <p:nvSpPr>
          <p:cNvPr id="3" name="Content Placeholder 2"/>
          <p:cNvSpPr>
            <a:spLocks noGrp="1"/>
          </p:cNvSpPr>
          <p:nvPr>
            <p:ph idx="1"/>
          </p:nvPr>
        </p:nvSpPr>
        <p:spPr/>
        <p:txBody>
          <a:bodyPr>
            <a:normAutofit fontScale="77500" lnSpcReduction="20000"/>
          </a:bodyPr>
          <a:lstStyle/>
          <a:p>
            <a:pPr algn="just"/>
            <a:r>
              <a:rPr lang="en-US" dirty="0"/>
              <a:t>The scheme is being implemented at district level by the Superintendent of Children Home.</a:t>
            </a:r>
          </a:p>
          <a:p>
            <a:pPr algn="just"/>
            <a:r>
              <a:rPr lang="en-US" dirty="0"/>
              <a:t>District Child Protection Units are responsible for accepting the application forms of the scheme and initiate further process in those districts where Children Homes doesn’t exists/ are not functional. </a:t>
            </a:r>
          </a:p>
          <a:p>
            <a:pPr algn="just"/>
            <a:r>
              <a:rPr lang="en-US" dirty="0"/>
              <a:t>At each district level, the Sponsorship and Foster Care Approval Committee (SFCAC) review and pass an order to pay the financial assistance to the foster parents who are eligible.</a:t>
            </a:r>
          </a:p>
          <a:p>
            <a:pPr algn="just"/>
            <a:r>
              <a:rPr lang="en-US" dirty="0"/>
              <a:t>The children who are benefiting from such schemes of the State or Central Government will not be entitled to get benefit from this scheme.</a:t>
            </a:r>
            <a:endParaRPr lang="en-IN" dirty="0"/>
          </a:p>
          <a:p>
            <a:pPr algn="just"/>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lumMod val="60000"/>
              <a:lumOff val="40000"/>
            </a:schemeClr>
          </a:solidFill>
        </p:spPr>
        <p:txBody>
          <a:bodyPr/>
          <a:lstStyle/>
          <a:p>
            <a:r>
              <a:rPr lang="en-US" dirty="0">
                <a:solidFill>
                  <a:schemeClr val="bg1"/>
                </a:solidFill>
              </a:rPr>
              <a:t>Achievements</a:t>
            </a:r>
            <a:endParaRPr lang="en-IN" dirty="0">
              <a:solidFill>
                <a:schemeClr val="bg1"/>
              </a:solidFill>
            </a:endParaRPr>
          </a:p>
        </p:txBody>
      </p:sp>
      <p:graphicFrame>
        <p:nvGraphicFramePr>
          <p:cNvPr id="4" name="Content Placeholder 3"/>
          <p:cNvGraphicFramePr>
            <a:graphicFrameLocks noGrp="1"/>
          </p:cNvGraphicFramePr>
          <p:nvPr>
            <p:ph idx="1"/>
          </p:nvPr>
        </p:nvGraphicFramePr>
        <p:xfrm>
          <a:off x="457200" y="1600200"/>
          <a:ext cx="8229600" cy="22860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sz="2400" dirty="0"/>
                        <a:t>Year </a:t>
                      </a:r>
                      <a:endParaRPr lang="en-IN" sz="2400" dirty="0"/>
                    </a:p>
                  </a:txBody>
                  <a:tcPr/>
                </a:tc>
                <a:tc>
                  <a:txBody>
                    <a:bodyPr/>
                    <a:lstStyle/>
                    <a:p>
                      <a:pPr algn="ctr"/>
                      <a:r>
                        <a:rPr lang="en-US" sz="2400" dirty="0"/>
                        <a:t>Beneficiaries</a:t>
                      </a:r>
                      <a:endParaRPr lang="en-IN" sz="2400" dirty="0"/>
                    </a:p>
                  </a:txBody>
                  <a:tcPr/>
                </a:tc>
                <a:extLst>
                  <a:ext uri="{0D108BD9-81ED-4DB2-BD59-A6C34878D82A}">
                    <a16:rowId xmlns:a16="http://schemas.microsoft.com/office/drawing/2014/main" val="10000"/>
                  </a:ext>
                </a:extLst>
              </a:tr>
              <a:tr h="370840">
                <a:tc>
                  <a:txBody>
                    <a:bodyPr/>
                    <a:lstStyle/>
                    <a:p>
                      <a:pPr algn="ctr"/>
                      <a:r>
                        <a:rPr lang="en-US" sz="2400" dirty="0"/>
                        <a:t>2015-16</a:t>
                      </a:r>
                      <a:endParaRPr lang="en-IN" sz="2400" dirty="0"/>
                    </a:p>
                  </a:txBody>
                  <a:tcPr/>
                </a:tc>
                <a:tc>
                  <a:txBody>
                    <a:bodyPr/>
                    <a:lstStyle/>
                    <a:p>
                      <a:pPr algn="ctr"/>
                      <a:r>
                        <a:rPr lang="en-US" sz="2400" dirty="0"/>
                        <a:t>1784</a:t>
                      </a:r>
                      <a:endParaRPr lang="en-IN" sz="2400" dirty="0"/>
                    </a:p>
                  </a:txBody>
                  <a:tcPr/>
                </a:tc>
                <a:extLst>
                  <a:ext uri="{0D108BD9-81ED-4DB2-BD59-A6C34878D82A}">
                    <a16:rowId xmlns:a16="http://schemas.microsoft.com/office/drawing/2014/main" val="10001"/>
                  </a:ext>
                </a:extLst>
              </a:tr>
              <a:tr h="370840">
                <a:tc>
                  <a:txBody>
                    <a:bodyPr/>
                    <a:lstStyle/>
                    <a:p>
                      <a:pPr algn="ctr"/>
                      <a:r>
                        <a:rPr lang="en-US" sz="2400" dirty="0"/>
                        <a:t>2016-17</a:t>
                      </a:r>
                      <a:endParaRPr lang="en-IN" sz="2400" dirty="0"/>
                    </a:p>
                  </a:txBody>
                  <a:tcPr/>
                </a:tc>
                <a:tc>
                  <a:txBody>
                    <a:bodyPr/>
                    <a:lstStyle/>
                    <a:p>
                      <a:pPr algn="ctr"/>
                      <a:r>
                        <a:rPr lang="en-US" sz="2400" dirty="0"/>
                        <a:t>3534</a:t>
                      </a:r>
                      <a:endParaRPr lang="en-IN" sz="2400" dirty="0"/>
                    </a:p>
                  </a:txBody>
                  <a:tcPr/>
                </a:tc>
                <a:extLst>
                  <a:ext uri="{0D108BD9-81ED-4DB2-BD59-A6C34878D82A}">
                    <a16:rowId xmlns:a16="http://schemas.microsoft.com/office/drawing/2014/main" val="10002"/>
                  </a:ext>
                </a:extLst>
              </a:tr>
              <a:tr h="370840">
                <a:tc>
                  <a:txBody>
                    <a:bodyPr/>
                    <a:lstStyle/>
                    <a:p>
                      <a:pPr algn="ctr"/>
                      <a:r>
                        <a:rPr lang="en-US" sz="2400" dirty="0"/>
                        <a:t>2017-18</a:t>
                      </a:r>
                      <a:endParaRPr lang="en-IN" sz="2400" dirty="0"/>
                    </a:p>
                  </a:txBody>
                  <a:tcPr/>
                </a:tc>
                <a:tc>
                  <a:txBody>
                    <a:bodyPr/>
                    <a:lstStyle/>
                    <a:p>
                      <a:pPr algn="ctr"/>
                      <a:r>
                        <a:rPr lang="en-US" sz="2400" dirty="0"/>
                        <a:t>8630</a:t>
                      </a:r>
                      <a:endParaRPr lang="en-IN" sz="2400" dirty="0"/>
                    </a:p>
                  </a:txBody>
                  <a:tcPr/>
                </a:tc>
                <a:extLst>
                  <a:ext uri="{0D108BD9-81ED-4DB2-BD59-A6C34878D82A}">
                    <a16:rowId xmlns:a16="http://schemas.microsoft.com/office/drawing/2014/main" val="10003"/>
                  </a:ext>
                </a:extLst>
              </a:tr>
              <a:tr h="370840">
                <a:tc>
                  <a:txBody>
                    <a:bodyPr/>
                    <a:lstStyle/>
                    <a:p>
                      <a:pPr algn="ctr"/>
                      <a:r>
                        <a:rPr lang="en-US" sz="2400" dirty="0"/>
                        <a:t>2018-19</a:t>
                      </a:r>
                      <a:endParaRPr lang="en-IN" sz="2400" dirty="0"/>
                    </a:p>
                  </a:txBody>
                  <a:tcPr/>
                </a:tc>
                <a:tc>
                  <a:txBody>
                    <a:bodyPr/>
                    <a:lstStyle/>
                    <a:p>
                      <a:pPr algn="ctr"/>
                      <a:r>
                        <a:rPr lang="en-US" sz="2400" dirty="0"/>
                        <a:t>9588</a:t>
                      </a:r>
                      <a:endParaRPr lang="en-IN" sz="24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lumMod val="60000"/>
              <a:lumOff val="40000"/>
            </a:schemeClr>
          </a:solidFill>
        </p:spPr>
        <p:txBody>
          <a:bodyPr/>
          <a:lstStyle/>
          <a:p>
            <a:r>
              <a:rPr lang="en-US" dirty="0">
                <a:solidFill>
                  <a:schemeClr val="bg1"/>
                </a:solidFill>
              </a:rPr>
              <a:t>Outcomes</a:t>
            </a:r>
            <a:endParaRPr lang="en-IN" dirty="0">
              <a:solidFill>
                <a:schemeClr val="bg1"/>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a:t>Decrease in institutionalization of children</a:t>
            </a:r>
          </a:p>
          <a:p>
            <a:pPr marL="514350" indent="-514350">
              <a:buFont typeface="+mj-lt"/>
              <a:buAutoNum type="arabicPeriod"/>
            </a:pPr>
            <a:r>
              <a:rPr lang="en-US" dirty="0"/>
              <a:t>Allow children to grow in a family</a:t>
            </a:r>
          </a:p>
          <a:p>
            <a:pPr marL="514350" indent="-514350">
              <a:buFont typeface="+mj-lt"/>
              <a:buAutoNum type="arabicPeriod"/>
            </a:pPr>
            <a:r>
              <a:rPr lang="en-US" dirty="0"/>
              <a:t>Decrease in school drop out ratio</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722</Words>
  <Application>Microsoft Macintosh PowerPoint</Application>
  <PresentationFormat>On-screen Show (4:3)</PresentationFormat>
  <Paragraphs>60</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Palak Mata Pita Yojana </vt:lpstr>
      <vt:lpstr>About Palak Mata Pita Yojna</vt:lpstr>
      <vt:lpstr>Who can avail the scheme?</vt:lpstr>
      <vt:lpstr>Financial Criteria requirements for Foster parents</vt:lpstr>
      <vt:lpstr>Required Documents </vt:lpstr>
      <vt:lpstr>Provisions of the Scheme</vt:lpstr>
      <vt:lpstr>Implementation mechanisms</vt:lpstr>
      <vt:lpstr>Achievements</vt:lpstr>
      <vt:lpstr>Outcomes</vt:lpstr>
      <vt:lpstr>Monitoring mechanism </vt:lpstr>
      <vt:lpstr>Way Forward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Palak Mata Pita Yojana </dc:title>
  <dc:creator>Admin</dc:creator>
  <cp:lastModifiedBy>Vasundhra Prem</cp:lastModifiedBy>
  <cp:revision>13</cp:revision>
  <dcterms:created xsi:type="dcterms:W3CDTF">2018-08-28T18:27:24Z</dcterms:created>
  <dcterms:modified xsi:type="dcterms:W3CDTF">2020-05-09T06:52:33Z</dcterms:modified>
</cp:coreProperties>
</file>